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337" r:id="rId3"/>
    <p:sldId id="344" r:id="rId4"/>
    <p:sldId id="339" r:id="rId5"/>
    <p:sldId id="340" r:id="rId6"/>
    <p:sldId id="341" r:id="rId7"/>
    <p:sldId id="348" r:id="rId8"/>
    <p:sldId id="347" r:id="rId9"/>
    <p:sldId id="342" r:id="rId10"/>
    <p:sldId id="343" r:id="rId11"/>
    <p:sldId id="345" r:id="rId12"/>
    <p:sldId id="338" r:id="rId13"/>
    <p:sldId id="301" r:id="rId14"/>
    <p:sldId id="302" r:id="rId15"/>
    <p:sldId id="331" r:id="rId16"/>
    <p:sldId id="303" r:id="rId17"/>
    <p:sldId id="332" r:id="rId18"/>
    <p:sldId id="304" r:id="rId19"/>
    <p:sldId id="305" r:id="rId20"/>
    <p:sldId id="333" r:id="rId21"/>
    <p:sldId id="309" r:id="rId22"/>
    <p:sldId id="346" r:id="rId23"/>
    <p:sldId id="306" r:id="rId24"/>
    <p:sldId id="311" r:id="rId25"/>
    <p:sldId id="307" r:id="rId26"/>
    <p:sldId id="308" r:id="rId27"/>
    <p:sldId id="310" r:id="rId28"/>
    <p:sldId id="26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036" autoAdjust="0"/>
  </p:normalViewPr>
  <p:slideViewPr>
    <p:cSldViewPr snapToGrid="0">
      <p:cViewPr varScale="1">
        <p:scale>
          <a:sx n="73" d="100"/>
          <a:sy n="73" d="100"/>
        </p:scale>
        <p:origin x="998" y="62"/>
      </p:cViewPr>
      <p:guideLst/>
    </p:cSldViewPr>
  </p:slideViewPr>
  <p:outlineViewPr>
    <p:cViewPr>
      <p:scale>
        <a:sx n="33" d="100"/>
        <a:sy n="33" d="100"/>
      </p:scale>
      <p:origin x="0" y="-67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47D3C-0FE8-48CD-ABE8-2F27A3675F13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5841D-9202-401D-8230-986CBD680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6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5841D-9202-401D-8230-986CBD6804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82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5E1A-9C8C-46AD-81E4-38711766F2B8}" type="datetime10">
              <a:rPr lang="en-US" smtClean="0"/>
              <a:t>13:57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7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1B6B-0932-4247-8245-8F27FDE5EEEA}" type="datetime10">
              <a:rPr lang="en-US" smtClean="0"/>
              <a:t>13:57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9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4902E-9007-4551-B744-B2B2B6BC9C56}" type="datetime10">
              <a:rPr lang="en-US" smtClean="0"/>
              <a:t>13:57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7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5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13:57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0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BC7E-FF97-495E-8EA6-C5BAD3AE314C}" type="datetime10">
              <a:rPr lang="en-US" smtClean="0"/>
              <a:t>13:57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7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D53F-7ACA-4B0B-B523-4F46A2824FC5}" type="datetime10">
              <a:rPr lang="en-US" smtClean="0"/>
              <a:t>13:57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2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C268-431E-4349-9A45-98FD4D86C13F}" type="datetime10">
              <a:rPr lang="en-US" smtClean="0"/>
              <a:t>13:57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4175-704E-4DD3-9E08-6D81C044BEE2}" type="datetime10">
              <a:rPr lang="en-US" smtClean="0"/>
              <a:t>13:57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7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E131A-5425-4BE3-A567-B8E7A0687957}" type="datetime10">
              <a:rPr lang="en-US" smtClean="0"/>
              <a:t>13:57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8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62BD-8D8B-46AD-9B8C-A463E47E2FF7}" type="datetime10">
              <a:rPr lang="en-US" smtClean="0"/>
              <a:t>13:57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174172"/>
            <a:ext cx="10515600" cy="9593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422400"/>
            <a:ext cx="10515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476344" y="6376591"/>
            <a:ext cx="2877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003300"/>
                </a:solidFill>
                <a:latin typeface="Arial Narrow" panose="020B0606020202030204" pitchFamily="34" charset="0"/>
              </a:defRPr>
            </a:lvl1pPr>
          </a:lstStyle>
          <a:p>
            <a:fld id="{3F83F346-FC3B-4FAE-9C55-E22FC3EDEB65}" type="datetime10">
              <a:rPr lang="en-US" smtClean="0"/>
              <a:pPr/>
              <a:t>13:57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300"/>
                </a:solidFill>
              </a:defRPr>
            </a:lvl1pPr>
          </a:lstStyle>
          <a:p>
            <a:fld id="{BF021985-4801-4ED1-847D-F9AC44EE79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églalap 6"/>
          <p:cNvSpPr/>
          <p:nvPr userDrawn="1"/>
        </p:nvSpPr>
        <p:spPr>
          <a:xfrm>
            <a:off x="0" y="1167618"/>
            <a:ext cx="12192000" cy="9847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églalap 7"/>
          <p:cNvSpPr/>
          <p:nvPr userDrawn="1"/>
        </p:nvSpPr>
        <p:spPr>
          <a:xfrm>
            <a:off x="0" y="6234797"/>
            <a:ext cx="12192000" cy="9847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zövegdoboz 9"/>
          <p:cNvSpPr txBox="1"/>
          <p:nvPr userDrawn="1"/>
        </p:nvSpPr>
        <p:spPr>
          <a:xfrm>
            <a:off x="3802744" y="6354246"/>
            <a:ext cx="467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>
                <a:solidFill>
                  <a:srgbClr val="003300"/>
                </a:solidFill>
                <a:latin typeface="Arial Narrow" panose="020B0606020202030204" pitchFamily="34" charset="0"/>
              </a:rPr>
              <a:t>Model</a:t>
            </a:r>
            <a:r>
              <a:rPr lang="hu-HU" dirty="0">
                <a:solidFill>
                  <a:srgbClr val="003300"/>
                </a:solidFill>
                <a:latin typeface="Arial Narrow" panose="020B0606020202030204" pitchFamily="34" charset="0"/>
              </a:rPr>
              <a:t> </a:t>
            </a:r>
            <a:r>
              <a:rPr lang="hu-HU" dirty="0" err="1">
                <a:solidFill>
                  <a:srgbClr val="003300"/>
                </a:solidFill>
                <a:latin typeface="Arial Narrow" panose="020B0606020202030204" pitchFamily="34" charset="0"/>
              </a:rPr>
              <a:t>Builder</a:t>
            </a:r>
            <a:r>
              <a:rPr lang="hu-HU" dirty="0">
                <a:solidFill>
                  <a:srgbClr val="003300"/>
                </a:solidFill>
                <a:latin typeface="Arial Narrow" panose="020B0606020202030204" pitchFamily="34" charset="0"/>
              </a:rPr>
              <a:t> 2. – előfeltételek, modelleszközök</a:t>
            </a:r>
            <a:endParaRPr lang="en-US" dirty="0">
              <a:solidFill>
                <a:srgbClr val="0033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05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3300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rgbClr val="003300"/>
          </a:solidFill>
          <a:latin typeface="Arial Narrow" panose="020B0606020202030204" pitchFamily="34" charset="0"/>
          <a:ea typeface="+mn-ea"/>
          <a:cs typeface="+mn-cs"/>
        </a:defRPr>
      </a:lvl1pPr>
      <a:lvl2pPr marL="534988" indent="-228600" algn="l" defTabSz="914400" rtl="0" eaLnBrk="1" latinLnBrk="0" hangingPunct="1">
        <a:lnSpc>
          <a:spcPct val="90000"/>
        </a:lnSpc>
        <a:spcBef>
          <a:spcPts val="500"/>
        </a:spcBef>
        <a:buFont typeface="Arial Narrow" panose="020B0606020202030204" pitchFamily="34" charset="0"/>
        <a:buChar char="–"/>
        <a:defRPr sz="2400" kern="1200">
          <a:solidFill>
            <a:srgbClr val="006600"/>
          </a:solidFill>
          <a:latin typeface="Arial Narrow" panose="020B0606020202030204" pitchFamily="34" charset="0"/>
          <a:ea typeface="+mn-ea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rgbClr val="006600"/>
          </a:solidFill>
          <a:latin typeface="Courier New" panose="02070309020205020404" pitchFamily="49" charset="0"/>
          <a:ea typeface="+mn-ea"/>
          <a:cs typeface="Courier New" panose="02070309020205020404" pitchFamily="49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Builder</a:t>
            </a:r>
            <a:r>
              <a:rPr lang="hu-HU" dirty="0"/>
              <a:t> 2. – előfeltételek, modelleszközök</a:t>
            </a:r>
            <a:endParaRPr lang="hu-HU" noProof="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GIS-rendszerek és -alkalmazások 2.</a:t>
            </a:r>
          </a:p>
          <a:p>
            <a:r>
              <a:rPr lang="hu-HU" dirty="0"/>
              <a:t>2026.03.23.</a:t>
            </a:r>
          </a:p>
          <a:p>
            <a:r>
              <a:rPr lang="hu-HU" noProof="0" dirty="0"/>
              <a:t>Bede-Fazekas Ákos</a:t>
            </a:r>
          </a:p>
        </p:txBody>
      </p:sp>
    </p:spTree>
    <p:extLst>
      <p:ext uri="{BB962C8B-B14F-4D97-AF65-F5344CB8AC3E}">
        <p14:creationId xmlns:p14="http://schemas.microsoft.com/office/powerpoint/2010/main" val="280264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0" y="5646057"/>
            <a:ext cx="12192000" cy="12119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válaszd ki azokat a patakokat, amelyek neve (NAME mező) "Galga-patak"</a:t>
            </a:r>
            <a:r>
              <a:rPr lang="hu-HU" dirty="0" err="1"/>
              <a:t>-kal</a:t>
            </a:r>
            <a:r>
              <a:rPr lang="hu-HU" dirty="0"/>
              <a:t> kezdődik –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</a:t>
            </a:r>
            <a:endParaRPr lang="hu-HU" dirty="0"/>
          </a:p>
          <a:p>
            <a:r>
              <a:rPr lang="hu-HU" dirty="0"/>
              <a:t>rajzolj 10 km-es puffert e patakszakaszok köré – </a:t>
            </a:r>
            <a:r>
              <a:rPr lang="hu-HU" dirty="0" err="1"/>
              <a:t>Buffer</a:t>
            </a:r>
            <a:endParaRPr lang="hu-HU" dirty="0"/>
          </a:p>
          <a:p>
            <a:r>
              <a:rPr lang="hu-HU" dirty="0"/>
              <a:t>számítsd ki a domborzatmodell minden cellájára a lejtőszázalékot – </a:t>
            </a:r>
            <a:r>
              <a:rPr lang="hu-HU" dirty="0" err="1"/>
              <a:t>Slope</a:t>
            </a:r>
            <a:endParaRPr lang="hu-HU" dirty="0"/>
          </a:p>
          <a:p>
            <a:r>
              <a:rPr lang="hu-HU" dirty="0"/>
              <a:t>számítsd ki a lejtőszázalékra a zónastatisztikát, melyben a pufferek szolgáltatják a zónákat a NAME mező szerinti bontásban, csak az átlagot képezd – </a:t>
            </a:r>
            <a:r>
              <a:rPr lang="hu-HU" dirty="0" err="1"/>
              <a:t>Zonal</a:t>
            </a:r>
            <a:r>
              <a:rPr lang="hu-HU" dirty="0"/>
              <a:t> </a:t>
            </a:r>
            <a:r>
              <a:rPr lang="hu-HU" dirty="0" err="1"/>
              <a:t>Statistics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</a:t>
            </a:r>
            <a:r>
              <a:rPr lang="hu-HU" dirty="0" err="1"/>
              <a:t>Table</a:t>
            </a:r>
            <a:endParaRPr lang="hu-HU" dirty="0"/>
          </a:p>
          <a:p>
            <a:r>
              <a:rPr lang="hu-HU" dirty="0"/>
              <a:t>készíts a táblázatból ideiglenes táblát (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</a:t>
            </a:r>
            <a:r>
              <a:rPr lang="hu-HU" dirty="0"/>
              <a:t>) – </a:t>
            </a:r>
            <a:r>
              <a:rPr lang="hu-HU" dirty="0" err="1"/>
              <a:t>Make</a:t>
            </a:r>
            <a:r>
              <a:rPr lang="hu-HU" dirty="0"/>
              <a:t> 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</a:t>
            </a:r>
            <a:endParaRPr lang="hu-HU" dirty="0"/>
          </a:p>
          <a:p>
            <a:r>
              <a:rPr lang="hu-HU" dirty="0"/>
              <a:t>rendeld hozzá a kijelölt patakokhoz a NAME mező mint kulcs alapján az ideiglenes táblát – Add </a:t>
            </a:r>
            <a:r>
              <a:rPr lang="hu-HU" dirty="0" err="1"/>
              <a:t>Join</a:t>
            </a:r>
            <a:endParaRPr lang="hu-HU" dirty="0"/>
          </a:p>
          <a:p>
            <a:r>
              <a:rPr lang="hu-HU" dirty="0"/>
              <a:t>mentsd </a:t>
            </a:r>
            <a:r>
              <a:rPr lang="hu-HU" dirty="0" err="1"/>
              <a:t>shp-fájlként</a:t>
            </a:r>
            <a:r>
              <a:rPr lang="hu-HU" dirty="0"/>
              <a:t> – </a:t>
            </a:r>
            <a:r>
              <a:rPr lang="hu-HU" dirty="0" err="1"/>
              <a:t>Copy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hu-HU" dirty="0"/>
          </a:p>
          <a:p>
            <a:r>
              <a:rPr lang="hu-HU" u="sng" dirty="0"/>
              <a:t>miután</a:t>
            </a:r>
            <a:r>
              <a:rPr lang="hu-HU" dirty="0"/>
              <a:t> ez teljesült, a patakokról távolítsd el a hozzárendelést – </a:t>
            </a:r>
            <a:r>
              <a:rPr lang="hu-HU" dirty="0" err="1"/>
              <a:t>Remove</a:t>
            </a:r>
            <a:r>
              <a:rPr lang="hu-HU" dirty="0"/>
              <a:t> </a:t>
            </a:r>
            <a:r>
              <a:rPr lang="hu-HU" dirty="0" err="1"/>
              <a:t>Join</a:t>
            </a:r>
            <a:endParaRPr lang="hu-HU" dirty="0"/>
          </a:p>
          <a:p>
            <a:r>
              <a:rPr lang="hu-HU" dirty="0"/>
              <a:t>szüntesd meg a kijelölést –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</a:t>
            </a:r>
            <a:endParaRPr lang="hu-HU"/>
          </a:p>
          <a:p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632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93BEC5-F813-86D6-D67D-3D95F9D31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(meglévő modellből)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82C806B-CA4F-5A9F-59B9-6F5EE2124D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F5A8A1D-96D4-6699-6103-2693C544A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13:57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69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64A6-18BE-4F7D-B875-5C6588AEA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A6512E6-5FE2-047F-077E-2F868527C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9877ABF-0569-13BC-6710-D6211371A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minden elmentett modell modelleszköz</a:t>
            </a:r>
          </a:p>
          <a:p>
            <a:pPr lvl="1"/>
            <a:r>
              <a:rPr lang="hu-HU" dirty="0"/>
              <a:t>de akkor van igazán értelme modelleszközről beszélni</a:t>
            </a:r>
          </a:p>
          <a:p>
            <a:pPr lvl="1"/>
            <a:r>
              <a:rPr lang="hu-HU" dirty="0"/>
              <a:t>ha vannak bemeneti és kimeneti paraméterei, amiket a felhasználó adhat meg</a:t>
            </a:r>
          </a:p>
          <a:p>
            <a:pPr lvl="1"/>
            <a:r>
              <a:rPr lang="hu-HU" dirty="0"/>
              <a:t>vagyis úgy működik, mint egy hagyományos eszköz</a:t>
            </a:r>
          </a:p>
          <a:p>
            <a:r>
              <a:rPr lang="hu-HU" dirty="0"/>
              <a:t>legfőbb különbségek</a:t>
            </a:r>
          </a:p>
          <a:p>
            <a:pPr lvl="1"/>
            <a:r>
              <a:rPr lang="hu-HU" dirty="0"/>
              <a:t>egy vagy több bemeneti paraméter (fájlok/rétegek, számok, szövegek, távolságok stb.)</a:t>
            </a:r>
          </a:p>
          <a:p>
            <a:pPr lvl="1"/>
            <a:r>
              <a:rPr lang="hu-HU" dirty="0"/>
              <a:t>kimeneti paraméter</a:t>
            </a:r>
          </a:p>
          <a:p>
            <a:pPr lvl="1"/>
            <a:r>
              <a:rPr lang="hu-HU" dirty="0"/>
              <a:t>köztes adatokat érdemes memóriában tárolni</a:t>
            </a:r>
          </a:p>
          <a:p>
            <a:r>
              <a:rPr lang="hu-HU" dirty="0"/>
              <a:t>felhasználó</a:t>
            </a:r>
          </a:p>
          <a:p>
            <a:pPr lvl="1"/>
            <a:r>
              <a:rPr lang="hu-HU" dirty="0"/>
              <a:t>jövőbeli én</a:t>
            </a:r>
          </a:p>
          <a:p>
            <a:pPr lvl="1"/>
            <a:r>
              <a:rPr lang="hu-HU" dirty="0"/>
              <a:t>munkatárs</a:t>
            </a:r>
          </a:p>
          <a:p>
            <a:pPr lvl="1"/>
            <a:r>
              <a:rPr lang="hu-HU" dirty="0"/>
              <a:t>bárki (ha közzétesszük a modelleszközünket)</a:t>
            </a:r>
            <a:endParaRPr lang="en-US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7C74972-C50E-FCC2-404D-4812D3236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6" name="Kép 5" descr="A képen szöveg, képernyőkép, Betűtípus, diagram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73B1F083-0419-8796-4D46-2F9B8F263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8213" y="3886991"/>
            <a:ext cx="4024477" cy="282873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42523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Paraméterek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paraméternek jelölés</a:t>
            </a:r>
          </a:p>
          <a:p>
            <a:pPr lvl="1"/>
            <a:r>
              <a:rPr lang="hu-HU" dirty="0"/>
              <a:t>jobb klikk a változóra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Parameter</a:t>
            </a:r>
            <a:endParaRPr lang="hu-HU" dirty="0"/>
          </a:p>
          <a:p>
            <a:pPr lvl="1"/>
            <a:r>
              <a:rPr lang="hu-HU" dirty="0"/>
              <a:t>megjelenik egy P betű mellette</a:t>
            </a:r>
          </a:p>
          <a:p>
            <a:r>
              <a:rPr lang="hu-HU" dirty="0"/>
              <a:t>átnevezés</a:t>
            </a:r>
          </a:p>
          <a:p>
            <a:pPr lvl="1"/>
            <a:r>
              <a:rPr lang="hu-HU" dirty="0"/>
              <a:t>jobb klikk &gt; </a:t>
            </a:r>
            <a:r>
              <a:rPr lang="hu-HU" dirty="0" err="1"/>
              <a:t>Rename</a:t>
            </a:r>
            <a:endParaRPr lang="hu-HU" dirty="0"/>
          </a:p>
          <a:p>
            <a:r>
              <a:rPr lang="hu-HU" dirty="0"/>
              <a:t>paraméterek kezelése</a:t>
            </a:r>
          </a:p>
          <a:p>
            <a:pPr lvl="1"/>
            <a:r>
              <a:rPr lang="hu-HU" dirty="0"/>
              <a:t>jobb klikk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Properties</a:t>
            </a:r>
            <a:r>
              <a:rPr lang="hu-HU" dirty="0"/>
              <a:t> &gt; </a:t>
            </a:r>
            <a:r>
              <a:rPr lang="hu-HU" dirty="0" err="1"/>
              <a:t>Parameters</a:t>
            </a:r>
            <a:endParaRPr lang="hu-HU" dirty="0"/>
          </a:p>
          <a:p>
            <a:pPr lvl="1"/>
            <a:r>
              <a:rPr lang="hu-HU" dirty="0"/>
              <a:t>itt a sorrend változtatható, új hozzáadható, meglévő törölhető</a:t>
            </a:r>
          </a:p>
          <a:p>
            <a:pPr lvl="1"/>
            <a:r>
              <a:rPr lang="hu-HU" dirty="0"/>
              <a:t>kötelező/opcionális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2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először létrehozunk egy egyszerű modellt, ami</a:t>
            </a:r>
          </a:p>
          <a:p>
            <a:pPr lvl="1"/>
            <a:r>
              <a:rPr lang="hu-HU" dirty="0"/>
              <a:t>a Cserhát domborzatából kitettséget készít</a:t>
            </a:r>
          </a:p>
          <a:p>
            <a:pPr lvl="1"/>
            <a:r>
              <a:rPr lang="hu-HU" dirty="0"/>
              <a:t>a kitettséget a 4 égtáj szerint kategóriákba osztja</a:t>
            </a:r>
          </a:p>
          <a:p>
            <a:pPr lvl="1"/>
            <a:r>
              <a:rPr lang="hu-HU" dirty="0"/>
              <a:t>a kategóriákat poligonná alakítja</a:t>
            </a:r>
          </a:p>
          <a:p>
            <a:pPr lvl="1"/>
            <a:r>
              <a:rPr lang="hu-HU" dirty="0"/>
              <a:t>az eredményt hozzáadja a tartalomjegyzékhez</a:t>
            </a:r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160" y="1422400"/>
            <a:ext cx="5002530" cy="34415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F561BB57-1390-794E-0005-488C37175B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77565" y="4988981"/>
            <a:ext cx="8620125" cy="112395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2258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ép 9">
            <a:extLst>
              <a:ext uri="{FF2B5EF4-FFF2-40B4-BE49-F238E27FC236}">
                <a16:creationId xmlns:a16="http://schemas.microsoft.com/office/drawing/2014/main" id="{0B639140-8C4E-5D21-CF69-8B2053B15D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77565" y="4988981"/>
            <a:ext cx="8620125" cy="112395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Spatial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Surface &gt; </a:t>
            </a:r>
            <a:r>
              <a:rPr lang="hu-HU" dirty="0" err="1"/>
              <a:t>Aspect</a:t>
            </a:r>
            <a:endParaRPr lang="hu-HU" dirty="0"/>
          </a:p>
          <a:p>
            <a:pPr lvl="1"/>
            <a:r>
              <a:rPr lang="hu-HU" dirty="0"/>
              <a:t>input: </a:t>
            </a:r>
            <a:r>
              <a:rPr lang="hu-HU" dirty="0" err="1"/>
              <a:t>cserhat.tif</a:t>
            </a:r>
            <a:r>
              <a:rPr lang="hu-HU" dirty="0"/>
              <a:t>; output: </a:t>
            </a:r>
            <a:r>
              <a:rPr lang="hu-HU" dirty="0" err="1"/>
              <a:t>cserhat_kitettseg.tif</a:t>
            </a:r>
            <a:endParaRPr lang="hu-HU" dirty="0"/>
          </a:p>
          <a:p>
            <a:r>
              <a:rPr lang="hu-HU" dirty="0" err="1"/>
              <a:t>Spatial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</a:t>
            </a:r>
            <a:r>
              <a:rPr lang="hu-HU" dirty="0" err="1"/>
              <a:t>Reclass</a:t>
            </a:r>
            <a:r>
              <a:rPr lang="hu-HU" dirty="0"/>
              <a:t> &gt; </a:t>
            </a:r>
            <a:r>
              <a:rPr lang="hu-HU" dirty="0" err="1"/>
              <a:t>Reclassify</a:t>
            </a:r>
            <a:endParaRPr lang="hu-HU" dirty="0"/>
          </a:p>
          <a:p>
            <a:pPr lvl="1"/>
            <a:r>
              <a:rPr lang="hu-HU" dirty="0"/>
              <a:t>input: </a:t>
            </a:r>
            <a:r>
              <a:rPr lang="hu-HU" dirty="0" err="1"/>
              <a:t>cserhat_kitettseg.tif</a:t>
            </a:r>
            <a:r>
              <a:rPr lang="hu-HU" dirty="0"/>
              <a:t>; output: </a:t>
            </a:r>
            <a:r>
              <a:rPr lang="hu-HU" dirty="0" err="1"/>
              <a:t>cserhat_kitettseg_kategoria.tif</a:t>
            </a:r>
            <a:endParaRPr lang="hu-HU" dirty="0"/>
          </a:p>
          <a:p>
            <a:pPr lvl="1"/>
            <a:r>
              <a:rPr lang="hu-HU" dirty="0"/>
              <a:t>0-45</a:t>
            </a:r>
            <a:r>
              <a:rPr lang="hu-HU" dirty="0">
                <a:sym typeface="Wingdings" panose="05000000000000000000" pitchFamily="2" charset="2"/>
              </a:rPr>
              <a:t>1; 45-1352; 135-2253; 225-3154; 315-3601</a:t>
            </a:r>
            <a:endParaRPr lang="hu-HU" dirty="0"/>
          </a:p>
          <a:p>
            <a:r>
              <a:rPr lang="hu-HU" dirty="0"/>
              <a:t>Conversion &gt;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Raster</a:t>
            </a:r>
            <a:r>
              <a:rPr lang="hu-HU" dirty="0"/>
              <a:t> &gt;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Polygon</a:t>
            </a:r>
            <a:endParaRPr lang="hu-HU" dirty="0"/>
          </a:p>
          <a:p>
            <a:pPr lvl="1"/>
            <a:r>
              <a:rPr lang="hu-HU" dirty="0"/>
              <a:t>input: </a:t>
            </a:r>
            <a:r>
              <a:rPr lang="hu-HU" dirty="0" err="1"/>
              <a:t>cserhat_kitettseg_kategoria.tif</a:t>
            </a:r>
            <a:r>
              <a:rPr lang="hu-HU" dirty="0"/>
              <a:t>; output: </a:t>
            </a:r>
            <a:r>
              <a:rPr lang="hu-HU" dirty="0" err="1"/>
              <a:t>cserhat_kitettseg_poligon.shp</a:t>
            </a:r>
            <a:endParaRPr lang="hu-HU" dirty="0"/>
          </a:p>
          <a:p>
            <a:pPr lvl="1"/>
            <a:r>
              <a:rPr lang="hu-HU" dirty="0" err="1"/>
              <a:t>simplify</a:t>
            </a:r>
            <a:r>
              <a:rPr lang="hu-HU" dirty="0"/>
              <a:t> </a:t>
            </a:r>
            <a:r>
              <a:rPr lang="hu-HU" dirty="0" err="1"/>
              <a:t>polygons</a:t>
            </a:r>
            <a:r>
              <a:rPr lang="hu-HU" dirty="0"/>
              <a:t>: igen</a:t>
            </a:r>
          </a:p>
          <a:p>
            <a:pPr lvl="1"/>
            <a:r>
              <a:rPr lang="hu-HU" dirty="0" err="1"/>
              <a:t>field</a:t>
            </a:r>
            <a:r>
              <a:rPr lang="hu-HU" dirty="0"/>
              <a:t>: </a:t>
            </a:r>
            <a:r>
              <a:rPr lang="hu-HU" dirty="0" err="1"/>
              <a:t>Value</a:t>
            </a:r>
            <a:endParaRPr lang="hu-HU" dirty="0"/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C9C57AA0-D8F0-EE49-D740-A73C72DF7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7365" y="2390775"/>
            <a:ext cx="2600325" cy="10382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35678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2D32B759-B347-E83B-BC1B-E4FF1BB623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99417" y="3119977"/>
            <a:ext cx="8620125" cy="112395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ebbe a modellbe "bele van égetve" a Cserhát</a:t>
            </a:r>
          </a:p>
          <a:p>
            <a:r>
              <a:rPr lang="hu-HU" dirty="0"/>
              <a:t>akkor lesz ténylegesen modelleszköz, ha a felhasználó döntheti el, hogy mi legyen a bemenet és a kimenet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F543AE5A-489E-BBBF-551E-8B2D8D41EB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9417" y="4860300"/>
            <a:ext cx="8620125" cy="11239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Nyíl: lefelé mutató 8">
            <a:extLst>
              <a:ext uri="{FF2B5EF4-FFF2-40B4-BE49-F238E27FC236}">
                <a16:creationId xmlns:a16="http://schemas.microsoft.com/office/drawing/2014/main" id="{3C084D60-8CB8-5E80-4E7E-2F1C30B99908}"/>
              </a:ext>
            </a:extLst>
          </p:cNvPr>
          <p:cNvSpPr/>
          <p:nvPr/>
        </p:nvSpPr>
        <p:spPr>
          <a:xfrm>
            <a:off x="4415666" y="4393199"/>
            <a:ext cx="387626" cy="30811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C30B6326-A12A-BC40-88D7-97E64055E513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6567" y="3116739"/>
            <a:ext cx="2961747" cy="112718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Kép 12">
            <a:extLst>
              <a:ext uri="{FF2B5EF4-FFF2-40B4-BE49-F238E27FC236}">
                <a16:creationId xmlns:a16="http://schemas.microsoft.com/office/drawing/2014/main" id="{26258F38-862B-9140-AC0D-B86197E01C9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6567" y="4860300"/>
            <a:ext cx="2955997" cy="11239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Nyíl: lefelé mutató 13">
            <a:extLst>
              <a:ext uri="{FF2B5EF4-FFF2-40B4-BE49-F238E27FC236}">
                <a16:creationId xmlns:a16="http://schemas.microsoft.com/office/drawing/2014/main" id="{8FACF56D-6947-CB52-0C73-63D447166385}"/>
              </a:ext>
            </a:extLst>
          </p:cNvPr>
          <p:cNvSpPr/>
          <p:nvPr/>
        </p:nvSpPr>
        <p:spPr>
          <a:xfrm>
            <a:off x="10430752" y="4393199"/>
            <a:ext cx="387626" cy="30811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1123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7825740" cy="4754563"/>
          </a:xfrm>
        </p:spPr>
        <p:txBody>
          <a:bodyPr/>
          <a:lstStyle/>
          <a:p>
            <a:r>
              <a:rPr lang="hu-HU" dirty="0"/>
              <a:t>lépések</a:t>
            </a:r>
          </a:p>
          <a:p>
            <a:pPr lvl="1"/>
            <a:r>
              <a:rPr lang="hu-HU" dirty="0"/>
              <a:t>a bemenetet és a kimenetet állítsuk paraméterré és nevezzük át</a:t>
            </a:r>
          </a:p>
          <a:p>
            <a:pPr lvl="1"/>
            <a:r>
              <a:rPr lang="hu-HU" dirty="0"/>
              <a:t>köztes fájlok memóriába kerüljenek (</a:t>
            </a:r>
            <a:r>
              <a:rPr lang="hu-HU" dirty="0" err="1"/>
              <a:t>in_memory</a:t>
            </a:r>
            <a:r>
              <a:rPr lang="hu-HU" dirty="0"/>
              <a:t>\)</a:t>
            </a:r>
          </a:p>
          <a:p>
            <a:pPr lvl="1"/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Properties</a:t>
            </a:r>
            <a:r>
              <a:rPr lang="hu-HU" dirty="0"/>
              <a:t>: név, leírás, relatív útvonal</a:t>
            </a:r>
          </a:p>
          <a:p>
            <a:pPr lvl="1"/>
            <a:r>
              <a:rPr lang="hu-HU" dirty="0" err="1"/>
              <a:t>Parameters</a:t>
            </a:r>
            <a:r>
              <a:rPr lang="hu-HU" dirty="0"/>
              <a:t> fül – sorrend változtatható</a:t>
            </a:r>
          </a:p>
          <a:p>
            <a:pPr lvl="1"/>
            <a:r>
              <a:rPr lang="hu-HU" dirty="0"/>
              <a:t>mentés más néven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3940" y="1667431"/>
            <a:ext cx="3431698" cy="34316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id="{A2DC4303-D468-582E-84A4-497C80862C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3941" y="174173"/>
            <a:ext cx="3431698" cy="13338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0E52185A-EC9A-F9CD-79EC-A2A9CFAEE9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3940" y="5223134"/>
            <a:ext cx="3431698" cy="151858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Téglalap 9">
            <a:extLst>
              <a:ext uri="{FF2B5EF4-FFF2-40B4-BE49-F238E27FC236}">
                <a16:creationId xmlns:a16="http://schemas.microsoft.com/office/drawing/2014/main" id="{CB69E2D4-4676-ECE2-8C22-BEB6BBA1A7C4}"/>
              </a:ext>
            </a:extLst>
          </p:cNvPr>
          <p:cNvSpPr/>
          <p:nvPr/>
        </p:nvSpPr>
        <p:spPr>
          <a:xfrm>
            <a:off x="8755379" y="731520"/>
            <a:ext cx="3184983" cy="2892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792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Modelleszközök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kipróbálás</a:t>
            </a:r>
          </a:p>
          <a:p>
            <a:pPr lvl="1"/>
            <a:r>
              <a:rPr lang="hu-HU" dirty="0" err="1"/>
              <a:t>ArcToolboxba</a:t>
            </a:r>
            <a:r>
              <a:rPr lang="hu-HU" dirty="0"/>
              <a:t> húzás</a:t>
            </a:r>
          </a:p>
          <a:p>
            <a:pPr lvl="1"/>
            <a:r>
              <a:rPr lang="hu-HU" dirty="0"/>
              <a:t>indítás eredeti paraméterekkel</a:t>
            </a:r>
          </a:p>
          <a:p>
            <a:pPr lvl="1"/>
            <a:r>
              <a:rPr lang="hu-HU" dirty="0"/>
              <a:t>indítás megváltoztatott paraméterekkel</a:t>
            </a:r>
          </a:p>
          <a:p>
            <a:pPr lvl="1"/>
            <a:r>
              <a:rPr lang="hu-HU" dirty="0"/>
              <a:t>tulajdonságok módosítása</a:t>
            </a:r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0080" y="1371403"/>
            <a:ext cx="3775710" cy="47196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11768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először hozzál létre egy modellt, amely</a:t>
            </a:r>
          </a:p>
          <a:p>
            <a:pPr lvl="1"/>
            <a:r>
              <a:rPr lang="hu-HU" dirty="0"/>
              <a:t>a Cserhát domborzatmodelljét pont típusú </a:t>
            </a:r>
            <a:r>
              <a:rPr lang="hu-HU" dirty="0" err="1"/>
              <a:t>shape</a:t>
            </a:r>
            <a:r>
              <a:rPr lang="hu-HU" dirty="0"/>
              <a:t> file-lá alakítja (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Point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kiválaszt belőle véletlen elrendezésben 100 darab pontot (</a:t>
            </a:r>
            <a:r>
              <a:rPr lang="hu-HU" dirty="0" err="1"/>
              <a:t>Subset</a:t>
            </a:r>
            <a:r>
              <a:rPr lang="hu-HU" dirty="0"/>
              <a:t> </a:t>
            </a:r>
            <a:r>
              <a:rPr lang="hu-HU" dirty="0" err="1"/>
              <a:t>Features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távolsággal fordítottan arányos súlyozással interpolálja e 100 pont GRID_CODE mezőjét, 200 m-es cellaméretű rasztert képezve (IDW)</a:t>
            </a:r>
          </a:p>
          <a:p>
            <a:pPr lvl="1"/>
            <a:r>
              <a:rPr lang="hu-HU" dirty="0"/>
              <a:t>hozzáadja a rétegkezelőhöz a kimeneti rasztert</a:t>
            </a:r>
          </a:p>
          <a:p>
            <a:r>
              <a:rPr lang="hu-HU" dirty="0"/>
              <a:t>alakítsd át ezt a modellt úgy, hogy</a:t>
            </a:r>
          </a:p>
          <a:p>
            <a:pPr lvl="1"/>
            <a:r>
              <a:rPr lang="hu-HU" dirty="0"/>
              <a:t>a domborzatmodell bemeneti paraméter legyen</a:t>
            </a:r>
          </a:p>
          <a:p>
            <a:pPr lvl="1"/>
            <a:r>
              <a:rPr lang="hu-HU" dirty="0"/>
              <a:t>a kimeneti raszter is állítható paraméter legyen</a:t>
            </a:r>
          </a:p>
          <a:p>
            <a:pPr lvl="1"/>
            <a:r>
              <a:rPr lang="hu-HU" dirty="0"/>
              <a:t>a köztes adatsorok csak a memóriában tárolódjanak</a:t>
            </a:r>
          </a:p>
          <a:p>
            <a:pPr lvl="1"/>
            <a:r>
              <a:rPr lang="hu-HU" dirty="0"/>
              <a:t>a paramétereknek legyen értelmes neve</a:t>
            </a:r>
          </a:p>
          <a:p>
            <a:r>
              <a:rPr lang="hu-HU" dirty="0"/>
              <a:t>adj leírást a modellhez, majd próbáld ki a pilisi domborzatmodellel</a:t>
            </a:r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8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DD14C-4204-0983-5B07-3DA87A3AB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AF6C03F-9EFA-AE5B-CE7E-442568BD4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Tartalom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C61A595-3A57-0F0A-567E-4B2557D9C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műveletek ismétlése</a:t>
            </a:r>
          </a:p>
          <a:p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kötegelt indítás</a:t>
            </a:r>
          </a:p>
          <a:p>
            <a:r>
              <a:rPr lang="hu-HU" dirty="0" err="1">
                <a:solidFill>
                  <a:schemeClr val="bg1">
                    <a:lumMod val="75000"/>
                  </a:schemeClr>
                </a:solidFill>
              </a:rPr>
              <a:t>Model</a:t>
            </a:r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75000"/>
                  </a:schemeClr>
                </a:solidFill>
              </a:rPr>
              <a:t>Builder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célja</a:t>
            </a:r>
          </a:p>
          <a:p>
            <a:pPr lvl="1"/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felület megismerése</a:t>
            </a:r>
          </a:p>
          <a:p>
            <a:pPr lvl="1"/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beállítási lehetőségei</a:t>
            </a:r>
          </a:p>
          <a:p>
            <a:r>
              <a:rPr lang="hu-HU" dirty="0">
                <a:solidFill>
                  <a:schemeClr val="bg1">
                    <a:lumMod val="75000"/>
                  </a:schemeClr>
                </a:solidFill>
              </a:rPr>
              <a:t>modellek készítése</a:t>
            </a:r>
          </a:p>
          <a:p>
            <a:r>
              <a:rPr lang="hu-HU" dirty="0"/>
              <a:t>előfeltételek</a:t>
            </a:r>
          </a:p>
          <a:p>
            <a:r>
              <a:rPr lang="hu-HU" dirty="0"/>
              <a:t>modelleszközök</a:t>
            </a:r>
          </a:p>
          <a:p>
            <a:pPr lvl="1"/>
            <a:r>
              <a:rPr lang="hu-HU" dirty="0"/>
              <a:t>létrehozás meglévő modellből</a:t>
            </a:r>
          </a:p>
          <a:p>
            <a:pPr lvl="1"/>
            <a:r>
              <a:rPr lang="hu-HU" dirty="0"/>
              <a:t>létrehozás nulláról</a:t>
            </a:r>
          </a:p>
          <a:p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05B73AF-10C3-E16C-BDE0-34EF8D6E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B9CB9CD2-6601-934E-5194-F8A4461D9271}"/>
              </a:ext>
            </a:extLst>
          </p:cNvPr>
          <p:cNvSpPr/>
          <p:nvPr/>
        </p:nvSpPr>
        <p:spPr>
          <a:xfrm rot="1225821">
            <a:off x="410819" y="3312554"/>
            <a:ext cx="3220753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– </a:t>
            </a:r>
            <a:r>
              <a:rPr lang="hu-HU" sz="2800" b="1" cap="none" spc="0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 Ú L T   Ó R Á N –</a:t>
            </a:r>
          </a:p>
        </p:txBody>
      </p:sp>
    </p:spTree>
    <p:extLst>
      <p:ext uri="{BB962C8B-B14F-4D97-AF65-F5344CB8AC3E}">
        <p14:creationId xmlns:p14="http://schemas.microsoft.com/office/powerpoint/2010/main" val="13325454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megoldása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Conversion &gt;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Raster</a:t>
            </a:r>
            <a:r>
              <a:rPr lang="hu-HU" dirty="0"/>
              <a:t> &gt;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Point</a:t>
            </a:r>
            <a:endParaRPr lang="hu-HU" dirty="0"/>
          </a:p>
          <a:p>
            <a:r>
              <a:rPr lang="hu-HU" dirty="0" err="1"/>
              <a:t>Geostatistical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</a:t>
            </a:r>
            <a:r>
              <a:rPr lang="hu-HU" dirty="0" err="1"/>
              <a:t>Utilities</a:t>
            </a:r>
            <a:r>
              <a:rPr lang="hu-HU" dirty="0"/>
              <a:t> &gt; </a:t>
            </a:r>
            <a:r>
              <a:rPr lang="hu-HU" dirty="0" err="1"/>
              <a:t>Subset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hu-HU" dirty="0"/>
          </a:p>
          <a:p>
            <a:r>
              <a:rPr lang="hu-HU" dirty="0" err="1"/>
              <a:t>Geostatistical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</a:t>
            </a:r>
            <a:r>
              <a:rPr lang="hu-HU" dirty="0" err="1"/>
              <a:t>Interpolation</a:t>
            </a:r>
            <a:r>
              <a:rPr lang="hu-HU" dirty="0"/>
              <a:t> &gt; IDW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3AAE9E29-AA17-4062-9B09-A97F88347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910" y="3993516"/>
            <a:ext cx="7677150" cy="17811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9029DDAF-1E35-4B05-7B50-6C7A0FBB8E7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5846" y="3993516"/>
            <a:ext cx="2554024" cy="17811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69759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megoldása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910" y="1604927"/>
            <a:ext cx="7677150" cy="17811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65846" y="4020891"/>
            <a:ext cx="2554024" cy="168028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5846" y="1604927"/>
            <a:ext cx="2554024" cy="17811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3910" y="4020892"/>
            <a:ext cx="7677150" cy="168028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Nyíl: lefelé mutató 8">
            <a:extLst>
              <a:ext uri="{FF2B5EF4-FFF2-40B4-BE49-F238E27FC236}">
                <a16:creationId xmlns:a16="http://schemas.microsoft.com/office/drawing/2014/main" id="{E2C8A434-14DD-243E-F7BA-B085F85BA834}"/>
              </a:ext>
            </a:extLst>
          </p:cNvPr>
          <p:cNvSpPr/>
          <p:nvPr/>
        </p:nvSpPr>
        <p:spPr>
          <a:xfrm>
            <a:off x="4415666" y="3549440"/>
            <a:ext cx="387626" cy="30811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Nyíl: lefelé mutató 9">
            <a:extLst>
              <a:ext uri="{FF2B5EF4-FFF2-40B4-BE49-F238E27FC236}">
                <a16:creationId xmlns:a16="http://schemas.microsoft.com/office/drawing/2014/main" id="{DAD4D147-1DAE-A2DF-9A0B-239EC1E1244A}"/>
              </a:ext>
            </a:extLst>
          </p:cNvPr>
          <p:cNvSpPr/>
          <p:nvPr/>
        </p:nvSpPr>
        <p:spPr>
          <a:xfrm>
            <a:off x="9738505" y="3549440"/>
            <a:ext cx="387626" cy="30811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923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9B2D18B-93D8-8C76-9462-40A3AF3A0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Modelleszköz (nulláról)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7F3EEB3-3B18-F199-D0CD-231CDE0567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3DAADCE-193E-E61B-B69A-47EFCAC65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13:57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3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Változók hozzáadása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8382000" cy="4754563"/>
          </a:xfrm>
        </p:spPr>
        <p:txBody>
          <a:bodyPr/>
          <a:lstStyle/>
          <a:p>
            <a:r>
              <a:rPr lang="hu-HU" dirty="0"/>
              <a:t>lehetőségünk van változókat is hozzáadni a modellhez</a:t>
            </a:r>
          </a:p>
          <a:p>
            <a:pPr lvl="1"/>
            <a:r>
              <a:rPr lang="hu-HU" dirty="0"/>
              <a:t>jobb klikk a semmibe &gt; </a:t>
            </a:r>
            <a:r>
              <a:rPr lang="hu-HU" dirty="0" err="1"/>
              <a:t>Create</a:t>
            </a:r>
            <a:r>
              <a:rPr lang="hu-HU" dirty="0"/>
              <a:t> </a:t>
            </a:r>
            <a:r>
              <a:rPr lang="hu-HU" dirty="0" err="1"/>
              <a:t>Variable</a:t>
            </a:r>
            <a:r>
              <a:rPr lang="hu-HU" dirty="0"/>
              <a:t>… &gt; típus megadása</a:t>
            </a:r>
          </a:p>
          <a:p>
            <a:pPr lvl="1"/>
            <a:r>
              <a:rPr lang="hu-HU" dirty="0"/>
              <a:t>pl.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, </a:t>
            </a:r>
            <a:r>
              <a:rPr lang="hu-HU" dirty="0" err="1"/>
              <a:t>Linear</a:t>
            </a:r>
            <a:r>
              <a:rPr lang="hu-HU" dirty="0"/>
              <a:t> Unit, Long, </a:t>
            </a:r>
            <a:r>
              <a:rPr lang="hu-HU" dirty="0" err="1"/>
              <a:t>Double</a:t>
            </a:r>
            <a:r>
              <a:rPr lang="hu-HU" dirty="0"/>
              <a:t>,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r>
              <a:rPr lang="hu-HU" dirty="0"/>
              <a:t>így létrehozhatunk modelleszközt nulláról</a:t>
            </a:r>
          </a:p>
          <a:p>
            <a:pPr lvl="1"/>
            <a:r>
              <a:rPr lang="hu-HU" dirty="0"/>
              <a:t>anélkül, hogy előbb mintaadaton próbálnánk ki a modellt</a:t>
            </a:r>
          </a:p>
          <a:p>
            <a:pPr lvl="1"/>
            <a:r>
              <a:rPr lang="hu-HU" dirty="0"/>
              <a:t>ekkor nincs alapértelmezett értéke a paramétereknek (de megadhatunk, ha duplán kattintunk rá)</a:t>
            </a:r>
          </a:p>
          <a:p>
            <a:pPr lvl="1"/>
            <a:r>
              <a:rPr lang="hu-HU" dirty="0"/>
              <a:t>és minden fehér kitöltéssel jelenik meg</a:t>
            </a:r>
          </a:p>
          <a:p>
            <a:r>
              <a:rPr lang="hu-HU" dirty="0"/>
              <a:t>logikai változót (</a:t>
            </a:r>
            <a:r>
              <a:rPr lang="hu-HU" dirty="0" err="1"/>
              <a:t>Boolean</a:t>
            </a:r>
            <a:r>
              <a:rPr lang="hu-HU" dirty="0"/>
              <a:t>) előfeltételként hozzáadhatunk</a:t>
            </a:r>
          </a:p>
          <a:p>
            <a:pPr lvl="1"/>
            <a:r>
              <a:rPr lang="hu-HU" dirty="0"/>
              <a:t>a modell csak akkor fut le, ha a felhasználó bepipálja indításkor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0200" y="3136909"/>
            <a:ext cx="2814637" cy="29600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56932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Változók hozzáadása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változó nevét minden gond nélkül beírhatjuk a mezőbe</a:t>
            </a:r>
          </a:p>
          <a:p>
            <a:pPr lvl="1"/>
            <a:r>
              <a:rPr lang="hu-HU" dirty="0"/>
              <a:t>ha megfelelő típusú</a:t>
            </a:r>
          </a:p>
          <a:p>
            <a:r>
              <a:rPr lang="hu-HU" dirty="0"/>
              <a:t>ha ez valamiért nem működik</a:t>
            </a:r>
          </a:p>
          <a:p>
            <a:pPr lvl="1"/>
            <a:r>
              <a:rPr lang="hu-HU" dirty="0"/>
              <a:t>használjuk a </a:t>
            </a:r>
            <a:r>
              <a:rPr lang="hu-HU" dirty="0" err="1"/>
              <a:t>Connect</a:t>
            </a:r>
            <a:r>
              <a:rPr lang="hu-HU" dirty="0"/>
              <a:t> gombot</a:t>
            </a:r>
          </a:p>
          <a:p>
            <a:pPr lvl="1"/>
            <a:r>
              <a:rPr lang="hu-HU" dirty="0"/>
              <a:t>honnan, hová, melyik bemeneti paraméter legyen</a:t>
            </a:r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718" y="266332"/>
            <a:ext cx="4395479" cy="27534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816" y="2711179"/>
            <a:ext cx="366935" cy="33357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Kép 7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29718" y="3295650"/>
            <a:ext cx="4395479" cy="270491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591866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Változók hozzáadása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3 bemeneti paraméter</a:t>
            </a:r>
          </a:p>
          <a:p>
            <a:pPr lvl="1"/>
            <a:r>
              <a:rPr lang="hu-HU" dirty="0"/>
              <a:t>bemeneti vektor –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pPr lvl="1"/>
            <a:r>
              <a:rPr lang="hu-HU" dirty="0"/>
              <a:t>körbevágó vektor –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pPr lvl="1"/>
            <a:r>
              <a:rPr lang="hu-HU" dirty="0"/>
              <a:t>távolság – </a:t>
            </a:r>
            <a:r>
              <a:rPr lang="hu-HU" dirty="0" err="1"/>
              <a:t>Linear</a:t>
            </a:r>
            <a:r>
              <a:rPr lang="hu-HU" dirty="0"/>
              <a:t> Unit</a:t>
            </a:r>
          </a:p>
          <a:p>
            <a:r>
              <a:rPr lang="hu-HU" dirty="0"/>
              <a:t>1 előfeltétel</a:t>
            </a:r>
          </a:p>
          <a:p>
            <a:pPr lvl="1"/>
            <a:r>
              <a:rPr lang="hu-HU" dirty="0"/>
              <a:t>Fusson-e a modell? – </a:t>
            </a:r>
            <a:r>
              <a:rPr lang="hu-HU" dirty="0" err="1"/>
              <a:t>Boolean</a:t>
            </a:r>
            <a:endParaRPr lang="hu-HU" dirty="0"/>
          </a:p>
          <a:p>
            <a:r>
              <a:rPr lang="hu-HU" dirty="0"/>
              <a:t>2 eszköz</a:t>
            </a:r>
          </a:p>
          <a:p>
            <a:pPr lvl="1"/>
            <a:r>
              <a:rPr lang="hu-HU" dirty="0"/>
              <a:t>puffer (</a:t>
            </a:r>
            <a:r>
              <a:rPr lang="hu-HU" dirty="0" err="1"/>
              <a:t>Analysis</a:t>
            </a:r>
            <a:r>
              <a:rPr lang="hu-HU" dirty="0"/>
              <a:t> &gt; </a:t>
            </a:r>
            <a:r>
              <a:rPr lang="hu-HU" dirty="0" err="1"/>
              <a:t>Proximity</a:t>
            </a:r>
            <a:r>
              <a:rPr lang="hu-HU" dirty="0"/>
              <a:t> &gt; </a:t>
            </a:r>
            <a:r>
              <a:rPr lang="hu-HU" dirty="0" err="1"/>
              <a:t>Buffer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körbevágás (</a:t>
            </a:r>
            <a:r>
              <a:rPr lang="hu-HU" dirty="0" err="1"/>
              <a:t>Analysis</a:t>
            </a:r>
            <a:r>
              <a:rPr lang="hu-HU" dirty="0"/>
              <a:t> &gt; </a:t>
            </a:r>
            <a:r>
              <a:rPr lang="hu-HU" dirty="0" err="1"/>
              <a:t>Extract</a:t>
            </a:r>
            <a:r>
              <a:rPr lang="hu-HU" dirty="0"/>
              <a:t> &gt; </a:t>
            </a:r>
            <a:r>
              <a:rPr lang="hu-HU" dirty="0" err="1"/>
              <a:t>Clip</a:t>
            </a:r>
            <a:r>
              <a:rPr lang="hu-HU" dirty="0"/>
              <a:t>)</a:t>
            </a:r>
          </a:p>
          <a:p>
            <a:r>
              <a:rPr lang="hu-HU" dirty="0"/>
              <a:t>1 kimeneti paraméter</a:t>
            </a:r>
          </a:p>
          <a:p>
            <a:r>
              <a:rPr lang="hu-HU" dirty="0" err="1"/>
              <a:t>Connect</a:t>
            </a:r>
            <a:r>
              <a:rPr lang="hu-HU" dirty="0"/>
              <a:t> gomb használata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7860" y="2360399"/>
            <a:ext cx="4637850" cy="381656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7860" y="94715"/>
            <a:ext cx="4637850" cy="216587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76332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hozz létre egy modelleszközt, melynek három bemeneti paramétere van</a:t>
            </a:r>
          </a:p>
          <a:p>
            <a:pPr lvl="1"/>
            <a:r>
              <a:rPr lang="hu-HU" dirty="0"/>
              <a:t>két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pPr lvl="1"/>
            <a:r>
              <a:rPr lang="hu-HU" dirty="0"/>
              <a:t>és egy valós szám (</a:t>
            </a:r>
            <a:r>
              <a:rPr lang="hu-HU" dirty="0" err="1"/>
              <a:t>Double</a:t>
            </a:r>
            <a:r>
              <a:rPr lang="hu-HU" dirty="0"/>
              <a:t>)</a:t>
            </a:r>
          </a:p>
          <a:p>
            <a:r>
              <a:rPr lang="hu-HU" dirty="0"/>
              <a:t>futtatása egy jelölőnégyzettel (logikai változóval) legyen szabályozható</a:t>
            </a:r>
          </a:p>
          <a:p>
            <a:r>
              <a:rPr lang="hu-HU" dirty="0"/>
              <a:t>a modell</a:t>
            </a:r>
          </a:p>
          <a:p>
            <a:pPr lvl="1"/>
            <a:r>
              <a:rPr lang="hu-HU" dirty="0"/>
              <a:t>válasszon ki az egyik bemeneti vektorból a számparaméterrel megadott számú elemet</a:t>
            </a:r>
          </a:p>
          <a:p>
            <a:pPr lvl="1"/>
            <a:r>
              <a:rPr lang="hu-HU" dirty="0"/>
              <a:t>készítsen ideiglenes vektorréteget belőlük</a:t>
            </a:r>
          </a:p>
          <a:p>
            <a:pPr lvl="1"/>
            <a:r>
              <a:rPr lang="hu-HU" dirty="0"/>
              <a:t>majd jelölje ki közülük azokat, amelyek teljesen beleesnek a másik vektorba</a:t>
            </a:r>
          </a:p>
          <a:p>
            <a:pPr lvl="1"/>
            <a:r>
              <a:rPr lang="hu-HU" dirty="0"/>
              <a:t>az eredményt mentse (másolja) </a:t>
            </a:r>
            <a:r>
              <a:rPr lang="hu-HU" dirty="0" err="1"/>
              <a:t>shape</a:t>
            </a:r>
            <a:r>
              <a:rPr lang="hu-HU" dirty="0"/>
              <a:t> file-ba, mely kimeneti paraméter</a:t>
            </a:r>
          </a:p>
          <a:p>
            <a:r>
              <a:rPr lang="hu-HU" dirty="0"/>
              <a:t>a paraméterek sorrendje ez legyen: logikai, bemeneti vektor, szám,</a:t>
            </a:r>
            <a:br>
              <a:rPr lang="hu-HU" dirty="0"/>
            </a:br>
            <a:r>
              <a:rPr lang="hu-HU" dirty="0"/>
              <a:t>tartalmazási vektor, kimeneti vektor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461" y="662432"/>
            <a:ext cx="2676554" cy="259388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30733E35-2655-0E60-8C83-33888EAC27F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460" y="5142056"/>
            <a:ext cx="2676554" cy="159966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98534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 megoldása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Geostatistical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</a:t>
            </a:r>
            <a:r>
              <a:rPr lang="hu-HU" dirty="0" err="1"/>
              <a:t>Utilities</a:t>
            </a:r>
            <a:r>
              <a:rPr lang="hu-HU" dirty="0"/>
              <a:t> &gt; </a:t>
            </a:r>
            <a:r>
              <a:rPr lang="hu-HU" dirty="0" err="1"/>
              <a:t>Subset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hu-HU" dirty="0"/>
          </a:p>
          <a:p>
            <a:r>
              <a:rPr lang="hu-HU" dirty="0"/>
              <a:t>Data Management &gt; </a:t>
            </a:r>
            <a:r>
              <a:rPr lang="hu-HU" dirty="0" err="1"/>
              <a:t>Layers</a:t>
            </a:r>
            <a:r>
              <a:rPr lang="hu-HU" dirty="0"/>
              <a:t> and 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Views</a:t>
            </a:r>
            <a:r>
              <a:rPr lang="hu-HU" dirty="0"/>
              <a:t> &gt; </a:t>
            </a:r>
            <a:r>
              <a:rPr lang="hu-HU" dirty="0" err="1"/>
              <a:t>Make</a:t>
            </a:r>
            <a:r>
              <a:rPr lang="hu-HU" dirty="0"/>
              <a:t>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r>
              <a:rPr lang="hu-HU" dirty="0"/>
              <a:t>Data Management &gt; </a:t>
            </a:r>
            <a:r>
              <a:rPr lang="hu-HU" dirty="0" err="1"/>
              <a:t>Layers</a:t>
            </a:r>
            <a:r>
              <a:rPr lang="hu-HU" dirty="0"/>
              <a:t> and 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Views</a:t>
            </a:r>
            <a:r>
              <a:rPr lang="hu-HU" dirty="0"/>
              <a:t> &gt;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Location</a:t>
            </a:r>
            <a:endParaRPr lang="hu-HU" dirty="0"/>
          </a:p>
          <a:p>
            <a:r>
              <a:rPr lang="hu-HU" dirty="0"/>
              <a:t>Data Management &gt; </a:t>
            </a:r>
            <a:r>
              <a:rPr lang="hu-HU" dirty="0" err="1"/>
              <a:t>Features</a:t>
            </a:r>
            <a:r>
              <a:rPr lang="hu-HU" dirty="0"/>
              <a:t> &gt; </a:t>
            </a:r>
            <a:r>
              <a:rPr lang="hu-HU" dirty="0" err="1"/>
              <a:t>Copy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43" y="3189658"/>
            <a:ext cx="11894292" cy="294525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511629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 dirty="0"/>
              <a:t>Köszönöm a figyelmet!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noProof="0" dirty="0"/>
              <a:t>kérdések?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85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BEFC1E-560D-EEC9-8981-FA3690EBC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Előfeltételek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0E902F9-2840-ABCD-444D-8DC037B632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196E2EC-2C27-50E9-C84D-5CB6A018E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13:57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1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Előfeltételek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modellen belül az eszközök futási sorrendje nem teljesen meghatározott</a:t>
            </a:r>
          </a:p>
          <a:p>
            <a:pPr lvl="1"/>
            <a:r>
              <a:rPr lang="hu-HU" dirty="0"/>
              <a:t>vannak ágak, amelyek tetszőleges sorrendben végrehajtódhatnak</a:t>
            </a:r>
          </a:p>
          <a:p>
            <a:pPr lvl="1"/>
            <a:r>
              <a:rPr lang="hu-HU" dirty="0"/>
              <a:t>néha ez probléma</a:t>
            </a:r>
          </a:p>
          <a:p>
            <a:r>
              <a:rPr lang="hu-HU" dirty="0"/>
              <a:t>példák</a:t>
            </a:r>
          </a:p>
          <a:p>
            <a:pPr lvl="1"/>
            <a:r>
              <a:rPr lang="hu-HU" dirty="0"/>
              <a:t>előbb kell létrehozni a </a:t>
            </a:r>
            <a:r>
              <a:rPr lang="hu-HU" dirty="0" err="1"/>
              <a:t>geodatabase-t</a:t>
            </a:r>
            <a:r>
              <a:rPr lang="hu-HU" dirty="0"/>
              <a:t>, utána tudunk belementeni réteget</a:t>
            </a:r>
          </a:p>
          <a:p>
            <a:pPr lvl="1"/>
            <a:r>
              <a:rPr lang="hu-HU" dirty="0"/>
              <a:t>előbb kell a kijelölt elemeket a </a:t>
            </a:r>
            <a:r>
              <a:rPr lang="hu-HU" dirty="0" err="1"/>
              <a:t>Copy</a:t>
            </a:r>
            <a:r>
              <a:rPr lang="hu-HU" dirty="0"/>
              <a:t> </a:t>
            </a:r>
            <a:r>
              <a:rPr lang="hu-HU" dirty="0" err="1"/>
              <a:t>Features-zel</a:t>
            </a:r>
            <a:r>
              <a:rPr lang="hu-HU" dirty="0"/>
              <a:t> menteni, utána szüntethetjük meg a kijelölést</a:t>
            </a:r>
          </a:p>
          <a:p>
            <a:pPr lvl="1"/>
            <a:r>
              <a:rPr lang="hu-HU" dirty="0"/>
              <a:t>előbb kell a </a:t>
            </a:r>
            <a:r>
              <a:rPr lang="hu-HU" dirty="0" err="1"/>
              <a:t>Joinnal</a:t>
            </a:r>
            <a:r>
              <a:rPr lang="hu-HU" dirty="0"/>
              <a:t> bővített adattáblát menteni, utána szüntethetjük meg a hozzárendelést</a:t>
            </a:r>
          </a:p>
          <a:p>
            <a:r>
              <a:rPr lang="hu-HU" dirty="0"/>
              <a:t>ezek párhuzamos ágak</a:t>
            </a:r>
            <a:endParaRPr lang="en-US" dirty="0"/>
          </a:p>
          <a:p>
            <a:r>
              <a:rPr lang="hu-HU" dirty="0"/>
              <a:t>a cél néha a takarítás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02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Előfeltételek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precondition</a:t>
            </a:r>
            <a:endParaRPr lang="hu-HU" dirty="0"/>
          </a:p>
          <a:p>
            <a:r>
              <a:rPr lang="hu-HU" dirty="0"/>
              <a:t>jele: pontozott nyíl</a:t>
            </a:r>
          </a:p>
          <a:p>
            <a:r>
              <a:rPr lang="hu-HU" dirty="0"/>
              <a:t>előfeltétel(</a:t>
            </a:r>
            <a:r>
              <a:rPr lang="hu-HU" dirty="0" err="1"/>
              <a:t>ek</a:t>
            </a:r>
            <a:r>
              <a:rPr lang="hu-HU" dirty="0"/>
              <a:t>) létrehozása/törlése</a:t>
            </a:r>
          </a:p>
          <a:p>
            <a:pPr lvl="1"/>
            <a:r>
              <a:rPr lang="hu-HU" dirty="0"/>
              <a:t>jobb klikk a várakoztatandó eszközön</a:t>
            </a:r>
          </a:p>
          <a:p>
            <a:pPr lvl="1"/>
            <a:r>
              <a:rPr lang="hu-HU" dirty="0" err="1"/>
              <a:t>Properties</a:t>
            </a:r>
            <a:r>
              <a:rPr lang="hu-HU" dirty="0"/>
              <a:t> &gt; </a:t>
            </a:r>
            <a:r>
              <a:rPr lang="hu-HU" dirty="0" err="1"/>
              <a:t>Preconditions</a:t>
            </a:r>
            <a:endParaRPr lang="hu-HU" dirty="0"/>
          </a:p>
          <a:p>
            <a:pPr lvl="1"/>
            <a:r>
              <a:rPr lang="hu-HU" dirty="0"/>
              <a:t>ki-/bepipálni a megvárandó változókat</a:t>
            </a:r>
          </a:p>
          <a:p>
            <a:r>
              <a:rPr lang="hu-HU" dirty="0"/>
              <a:t>nem csak változókat, hanem logikai/számparamétereket is meg lehet adni előfeltételként (később)</a:t>
            </a:r>
          </a:p>
          <a:p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35287" y="4678680"/>
            <a:ext cx="8276691" cy="203255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89213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Előfeltételek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1"/>
            <a:ext cx="5947656" cy="2879702"/>
          </a:xfrm>
        </p:spPr>
        <p:txBody>
          <a:bodyPr/>
          <a:lstStyle/>
          <a:p>
            <a:r>
              <a:rPr lang="hu-HU" dirty="0"/>
              <a:t>mentsük </a:t>
            </a:r>
            <a:r>
              <a:rPr lang="hu-HU" dirty="0" err="1"/>
              <a:t>shp-ként</a:t>
            </a:r>
            <a:r>
              <a:rPr lang="hu-HU" dirty="0"/>
              <a:t> azokat a tavakat, amelyek összemetsződnek a patakokkal</a:t>
            </a:r>
          </a:p>
          <a:p>
            <a:r>
              <a:rPr lang="hu-HU" dirty="0"/>
              <a:t>majd fordítsuk meg a kijelölést, ezeket is mentsük</a:t>
            </a:r>
          </a:p>
          <a:p>
            <a:r>
              <a:rPr lang="hu-HU" dirty="0"/>
              <a:t>majd szüntessük meg a kijelölést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4302102"/>
            <a:ext cx="11890057" cy="179838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5856" y="1465942"/>
            <a:ext cx="5241362" cy="263653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64707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3FEB2-3CCC-54CB-708D-45359E6B1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95939B9-270B-0E8E-74D7-3C3CE4475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Előfeltételek – DEMO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C78418D-BA40-CDBE-3BF9-0C41F048E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22401"/>
            <a:ext cx="11189017" cy="2879702"/>
          </a:xfrm>
        </p:spPr>
        <p:txBody>
          <a:bodyPr/>
          <a:lstStyle/>
          <a:p>
            <a:r>
              <a:rPr lang="hu-HU" dirty="0"/>
              <a:t>elemkiválasztás geometriai kapcsolat alapján</a:t>
            </a:r>
          </a:p>
          <a:p>
            <a:pPr lvl="1"/>
            <a:r>
              <a:rPr lang="hu-HU" dirty="0"/>
              <a:t>Data Management &gt; </a:t>
            </a:r>
            <a:r>
              <a:rPr lang="hu-HU" dirty="0" err="1"/>
              <a:t>Layers</a:t>
            </a:r>
            <a:r>
              <a:rPr lang="hu-HU" dirty="0"/>
              <a:t> and 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Views</a:t>
            </a:r>
            <a:r>
              <a:rPr lang="hu-HU" dirty="0"/>
              <a:t> &gt;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Location</a:t>
            </a:r>
            <a:endParaRPr lang="hu-HU" dirty="0"/>
          </a:p>
          <a:p>
            <a:r>
              <a:rPr lang="hu-HU" dirty="0"/>
              <a:t>mentés</a:t>
            </a:r>
          </a:p>
          <a:p>
            <a:pPr lvl="1"/>
            <a:r>
              <a:rPr lang="hu-HU" dirty="0"/>
              <a:t>Data Management &gt; </a:t>
            </a:r>
            <a:r>
              <a:rPr lang="hu-HU" dirty="0" err="1"/>
              <a:t>Features</a:t>
            </a:r>
            <a:r>
              <a:rPr lang="hu-HU" dirty="0"/>
              <a:t> &gt; </a:t>
            </a:r>
            <a:r>
              <a:rPr lang="hu-HU" dirty="0" err="1"/>
              <a:t>Copy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hu-HU" dirty="0"/>
          </a:p>
          <a:p>
            <a:r>
              <a:rPr lang="hu-HU" dirty="0"/>
              <a:t>kiválasztás megfordítása/megszüntetése</a:t>
            </a:r>
          </a:p>
          <a:p>
            <a:pPr lvl="1"/>
            <a:r>
              <a:rPr lang="hu-HU" dirty="0"/>
              <a:t>Data Management &gt; </a:t>
            </a:r>
            <a:r>
              <a:rPr lang="hu-HU" dirty="0" err="1"/>
              <a:t>Layers</a:t>
            </a:r>
            <a:r>
              <a:rPr lang="hu-HU" dirty="0"/>
              <a:t> and </a:t>
            </a:r>
            <a:r>
              <a:rPr lang="hu-HU" dirty="0" err="1"/>
              <a:t>Table</a:t>
            </a:r>
            <a:r>
              <a:rPr lang="hu-HU" dirty="0"/>
              <a:t> </a:t>
            </a:r>
            <a:r>
              <a:rPr lang="hu-HU" dirty="0" err="1"/>
              <a:t>Views</a:t>
            </a:r>
            <a:r>
              <a:rPr lang="hu-HU" dirty="0"/>
              <a:t> &gt;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</a:t>
            </a:r>
            <a:endParaRPr lang="hu-HU" dirty="0"/>
          </a:p>
          <a:p>
            <a:pPr lvl="1"/>
            <a:r>
              <a:rPr lang="hu-HU" dirty="0" err="1"/>
              <a:t>Selection</a:t>
            </a:r>
            <a:r>
              <a:rPr lang="hu-HU" dirty="0"/>
              <a:t> </a:t>
            </a:r>
            <a:r>
              <a:rPr lang="hu-HU" dirty="0" err="1"/>
              <a:t>type</a:t>
            </a:r>
            <a:r>
              <a:rPr lang="hu-HU" dirty="0"/>
              <a:t>: SWITCH SELECTION / CLEAR SELECTION</a:t>
            </a:r>
          </a:p>
          <a:p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DC54F61-4888-A71A-8C5F-97B7DD9B1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D45C7A50-F292-BA1E-DD0D-58AD33763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4302102"/>
            <a:ext cx="11890057" cy="179838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6224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6F2D633-5476-A2D5-104E-D5A685F5A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Részleges szövegegyezés (1. feladathoz)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10E5312-512A-BB58-961B-5CCCAFEFB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4142874" cy="4754563"/>
          </a:xfrm>
        </p:spPr>
        <p:txBody>
          <a:bodyPr/>
          <a:lstStyle/>
          <a:p>
            <a:r>
              <a:rPr lang="hu-HU" dirty="0"/>
              <a:t>pontos egyezés: =</a:t>
            </a:r>
            <a:br>
              <a:rPr lang="hu-HU" dirty="0"/>
            </a:br>
            <a:r>
              <a:rPr lang="hu-HU" dirty="0"/>
              <a:t>részleges egyezés: LIKE</a:t>
            </a:r>
          </a:p>
          <a:p>
            <a:r>
              <a:rPr lang="hu-HU" dirty="0"/>
              <a:t>_: egy tetszőleges karakter</a:t>
            </a:r>
            <a:br>
              <a:rPr lang="hu-HU" dirty="0"/>
            </a:br>
            <a:r>
              <a:rPr lang="hu-HU" dirty="0"/>
              <a:t>%: bármennyi tetszőleges karakter</a:t>
            </a:r>
          </a:p>
          <a:p>
            <a:r>
              <a:rPr lang="hu-HU" dirty="0"/>
              <a:t>DEMO (patakok réteg) </a:t>
            </a:r>
          </a:p>
          <a:p>
            <a:pPr lvl="1"/>
            <a:r>
              <a:rPr lang="hu-HU" dirty="0"/>
              <a:t>"NAME" LIKE '%csatorna%'</a:t>
            </a:r>
          </a:p>
          <a:p>
            <a:pPr lvl="1"/>
            <a:r>
              <a:rPr lang="hu-HU" dirty="0"/>
              <a:t>"SIZE_CAT" LIKE '_a%'</a:t>
            </a:r>
          </a:p>
          <a:p>
            <a:pPr lvl="1"/>
            <a:r>
              <a:rPr lang="hu-HU" dirty="0"/>
              <a:t>"SIZE_CAT" LIKE '%i'</a:t>
            </a:r>
          </a:p>
          <a:p>
            <a:pPr lvl="1"/>
            <a:r>
              <a:rPr lang="hu-HU" dirty="0"/>
              <a:t>"NAME" LIKE 'Hideg%'</a:t>
            </a:r>
          </a:p>
          <a:p>
            <a:pPr lvl="1"/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5720152-B76F-CF6E-5B42-65B3235C6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3A3FCEE1-34A2-297B-E63C-79F698F7A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1074" y="1566784"/>
            <a:ext cx="7037469" cy="305754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15408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– rövid leírás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tervezz meg egy modelleszközt, amely a következőt végzi el</a:t>
            </a:r>
          </a:p>
          <a:p>
            <a:pPr lvl="1"/>
            <a:r>
              <a:rPr lang="hu-HU" dirty="0"/>
              <a:t>a "Galga-patak"</a:t>
            </a:r>
            <a:r>
              <a:rPr lang="hu-HU" dirty="0" err="1"/>
              <a:t>-kal</a:t>
            </a:r>
            <a:r>
              <a:rPr lang="hu-HU" dirty="0"/>
              <a:t> kezdődő nevű patakszakaszok mindegyikéhez kiszámolja a köré rajzolt 10 km-es pufferen belüli átlagos lejtőszázalékot (a Cserhát </a:t>
            </a:r>
            <a:r>
              <a:rPr lang="hu-HU" dirty="0" err="1"/>
              <a:t>DEM-jéből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az eredményt (vagyis a leválogatott patakokat kiegészítve az átlagot tartalmazó oszloppal) menti </a:t>
            </a:r>
            <a:r>
              <a:rPr lang="hu-HU" dirty="0" err="1"/>
              <a:t>shp-fájlként</a:t>
            </a:r>
            <a:r>
              <a:rPr lang="hu-HU" dirty="0"/>
              <a:t> és hozzáadja a tartalomjegyzékhez</a:t>
            </a:r>
          </a:p>
          <a:p>
            <a:pPr lvl="1"/>
            <a:r>
              <a:rPr lang="hu-HU" dirty="0"/>
              <a:t>rendet tesz maga után (kijelölést megszünteti, hozzárendelést leválasztja)</a:t>
            </a:r>
          </a:p>
          <a:p>
            <a:r>
              <a:rPr lang="hu-HU" dirty="0"/>
              <a:t>ha nem sikerül</a:t>
            </a:r>
            <a:br>
              <a:rPr lang="hu-HU" dirty="0"/>
            </a:br>
            <a:r>
              <a:rPr lang="hu-HU" dirty="0"/>
              <a:t>minden lépést</a:t>
            </a:r>
            <a:br>
              <a:rPr lang="hu-HU" dirty="0"/>
            </a:br>
            <a:r>
              <a:rPr lang="hu-HU" dirty="0"/>
              <a:t>kitalálni, akkor</a:t>
            </a:r>
            <a:br>
              <a:rPr lang="hu-HU" dirty="0"/>
            </a:br>
            <a:r>
              <a:rPr lang="hu-HU" dirty="0"/>
              <a:t>a következő</a:t>
            </a:r>
            <a:br>
              <a:rPr lang="hu-HU" dirty="0"/>
            </a:br>
            <a:r>
              <a:rPr lang="hu-HU" dirty="0"/>
              <a:t>dián találod a</a:t>
            </a:r>
            <a:br>
              <a:rPr lang="hu-HU" dirty="0"/>
            </a:br>
            <a:r>
              <a:rPr lang="hu-HU" dirty="0"/>
              <a:t>részletes leírást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13:57</a:t>
            </a:fld>
            <a:endParaRPr lang="en-US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D423BD24-D166-7EFF-04D7-F41458D2A9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781300" y="3835400"/>
            <a:ext cx="9283700" cy="283572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18803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5799</TotalTime>
  <Words>1326</Words>
  <Application>Microsoft Office PowerPoint</Application>
  <PresentationFormat>Szélesvásznú</PresentationFormat>
  <Paragraphs>220</Paragraphs>
  <Slides>28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28</vt:i4>
      </vt:variant>
    </vt:vector>
  </HeadingPairs>
  <TitlesOfParts>
    <vt:vector size="34" baseType="lpstr">
      <vt:lpstr>Arial</vt:lpstr>
      <vt:lpstr>Arial Narrow</vt:lpstr>
      <vt:lpstr>Calibri</vt:lpstr>
      <vt:lpstr>Courier New</vt:lpstr>
      <vt:lpstr>Wingdings</vt:lpstr>
      <vt:lpstr>Office-téma</vt:lpstr>
      <vt:lpstr>Model Builder 2. – előfeltételek, modelleszközök</vt:lpstr>
      <vt:lpstr>Tartalom</vt:lpstr>
      <vt:lpstr>Előfeltételek</vt:lpstr>
      <vt:lpstr>Előfeltételek</vt:lpstr>
      <vt:lpstr>Előfeltételek</vt:lpstr>
      <vt:lpstr>Előfeltételek – DEMO</vt:lpstr>
      <vt:lpstr>Előfeltételek – DEMO</vt:lpstr>
      <vt:lpstr>Részleges szövegegyezés (1. feladathoz)</vt:lpstr>
      <vt:lpstr>1. feladat – rövid leírás</vt:lpstr>
      <vt:lpstr>1. feladat</vt:lpstr>
      <vt:lpstr>Modelleszközök (meglévő modellből)</vt:lpstr>
      <vt:lpstr>Modelleszközök</vt:lpstr>
      <vt:lpstr>Paraméterek</vt:lpstr>
      <vt:lpstr>Modelleszközök – DEMO</vt:lpstr>
      <vt:lpstr>Modelleszközök – DEMO</vt:lpstr>
      <vt:lpstr>Modelleszközök – DEMO</vt:lpstr>
      <vt:lpstr>Modelleszközök – DEMO</vt:lpstr>
      <vt:lpstr>Modelleszközök – DEMO</vt:lpstr>
      <vt:lpstr>2. feladat</vt:lpstr>
      <vt:lpstr>2. feladat megoldása</vt:lpstr>
      <vt:lpstr>2. feladat megoldása</vt:lpstr>
      <vt:lpstr>Modelleszköz (nulláról)</vt:lpstr>
      <vt:lpstr>Változók hozzáadása</vt:lpstr>
      <vt:lpstr>Változók hozzáadása</vt:lpstr>
      <vt:lpstr>Változók hozzáadása – DEMO</vt:lpstr>
      <vt:lpstr>3. feladat</vt:lpstr>
      <vt:lpstr>3. feladat megoldása</vt:lpstr>
      <vt:lpstr>Köszönöm a figyelmet!</vt:lpstr>
    </vt:vector>
  </TitlesOfParts>
  <Company>MTA ÖK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Ismerkedés, tematika, követelmény</dc:title>
  <dc:creator>BFÁkos</dc:creator>
  <cp:lastModifiedBy>BFÁkos</cp:lastModifiedBy>
  <cp:revision>289</cp:revision>
  <dcterms:created xsi:type="dcterms:W3CDTF">2021-09-14T06:27:21Z</dcterms:created>
  <dcterms:modified xsi:type="dcterms:W3CDTF">2026-05-05T11:58:08Z</dcterms:modified>
</cp:coreProperties>
</file>